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8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</a:t>
            </a:r>
            <a:r>
              <a:rPr lang="nl-NL" dirty="0"/>
              <a:t>4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942221" cy="678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Heffingen en 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Naast minimum een maximum prijzen kan de overheid op andere manieren de markt beïnvloeden.</a:t>
            </a:r>
          </a:p>
          <a:p>
            <a:r>
              <a:rPr lang="nl-NL" sz="2500" dirty="0" smtClean="0"/>
              <a:t>Heffing verlagen het aanbod, tenslotte de aanbieders moet een gedeelte van de ontvangen prijs afstaan aan de overheid.</a:t>
            </a:r>
          </a:p>
          <a:p>
            <a:r>
              <a:rPr lang="nl-NL" sz="2500" dirty="0" smtClean="0"/>
              <a:t>Subsidies verhogen het aanbod, tenslotte naast de prijs van het product ontvangt de producent ook nog een subsidie (vaak wordt deze subsidie in de prijs meegerekend).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027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heffingen en subsidies en maak opgave 4.7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8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klaar, lees loonvorming en maak 4.8 t/m 4.10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6990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279105" cy="685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6114"/>
          <a:stretch/>
        </p:blipFill>
        <p:spPr>
          <a:xfrm>
            <a:off x="0" y="0"/>
            <a:ext cx="12192000" cy="433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114"/>
          <a:stretch/>
        </p:blipFill>
        <p:spPr>
          <a:xfrm>
            <a:off x="0" y="0"/>
            <a:ext cx="12192000" cy="1275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7543"/>
          <a:stretch/>
        </p:blipFill>
        <p:spPr>
          <a:xfrm>
            <a:off x="0" y="0"/>
            <a:ext cx="12192000" cy="163629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5200"/>
          <a:stretch/>
        </p:blipFill>
        <p:spPr>
          <a:xfrm>
            <a:off x="0" y="0"/>
            <a:ext cx="12192000" cy="202130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0929"/>
          <a:stretch/>
        </p:blipFill>
        <p:spPr>
          <a:xfrm>
            <a:off x="0" y="0"/>
            <a:ext cx="12192000" cy="246647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11929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07576"/>
            <a:ext cx="12192000" cy="10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2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Loonvorming.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64105"/>
            <a:ext cx="8596668" cy="4477257"/>
          </a:xfrm>
        </p:spPr>
        <p:txBody>
          <a:bodyPr>
            <a:noAutofit/>
          </a:bodyPr>
          <a:lstStyle/>
          <a:p>
            <a:r>
              <a:rPr lang="nl-NL" sz="2500" dirty="0" smtClean="0"/>
              <a:t>Hoeveel je gaat verdienen wordt als je gaat werken wordt voor een groot gedeelte bepaald door vraag en aanbod.</a:t>
            </a:r>
          </a:p>
          <a:p>
            <a:r>
              <a:rPr lang="nl-NL" sz="2500" dirty="0" smtClean="0"/>
              <a:t>Laag opgeleid werk is vaak veel meer aanbod dan vraag, dus een lage prijs.</a:t>
            </a:r>
          </a:p>
          <a:p>
            <a:r>
              <a:rPr lang="nl-NL" sz="2500" dirty="0" smtClean="0"/>
              <a:t>Hoog opgeleid werk is vaak meer vraag dan aanbod, dus een hogere prijs.</a:t>
            </a:r>
          </a:p>
          <a:p>
            <a:r>
              <a:rPr lang="nl-NL" sz="2500" dirty="0" smtClean="0"/>
              <a:t>Om de werknemer te beschermen is er vaak sprake van een minimumloon, dit is het bedrag wat je minimaal verdiend zodra je gaat werken. (vergelijkbaar met een minimumprijs)</a:t>
            </a:r>
          </a:p>
          <a:p>
            <a:r>
              <a:rPr lang="nl-NL" sz="2500" dirty="0" smtClean="0"/>
              <a:t>Hierdoor ontstaat mogelijk </a:t>
            </a:r>
            <a:r>
              <a:rPr lang="nl-NL" sz="2500" smtClean="0"/>
              <a:t>wel werkloosheid.</a:t>
            </a:r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6260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minimumloon en maak opgaves 4.8 t/m 4.10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5 minuten zonder overleg.</a:t>
            </a:r>
          </a:p>
          <a:p>
            <a:r>
              <a:rPr lang="nl-NL" sz="2500" dirty="0" smtClean="0"/>
              <a:t>Eerder klaar, zelfstandig aan de slag met opgave 4.11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55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33278"/>
          <a:stretch/>
        </p:blipFill>
        <p:spPr>
          <a:xfrm>
            <a:off x="0" y="1"/>
            <a:ext cx="12192000" cy="13114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96553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b="67822"/>
          <a:stretch/>
        </p:blipFill>
        <p:spPr>
          <a:xfrm>
            <a:off x="0" y="1825039"/>
            <a:ext cx="12192000" cy="171224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47699"/>
          <a:stretch/>
        </p:blipFill>
        <p:spPr>
          <a:xfrm>
            <a:off x="0" y="1825039"/>
            <a:ext cx="12192000" cy="278305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41368"/>
          <a:stretch/>
        </p:blipFill>
        <p:spPr>
          <a:xfrm>
            <a:off x="0" y="1825039"/>
            <a:ext cx="12192000" cy="311994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34133"/>
          <a:stretch/>
        </p:blipFill>
        <p:spPr>
          <a:xfrm>
            <a:off x="0" y="1825039"/>
            <a:ext cx="12192000" cy="350495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20341"/>
          <a:stretch/>
        </p:blipFill>
        <p:spPr>
          <a:xfrm>
            <a:off x="0" y="1825039"/>
            <a:ext cx="12192000" cy="423887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13558"/>
          <a:stretch/>
        </p:blipFill>
        <p:spPr>
          <a:xfrm>
            <a:off x="0" y="1825039"/>
            <a:ext cx="12192000" cy="459982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039"/>
            <a:ext cx="12192000" cy="532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2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99052" y="2160589"/>
            <a:ext cx="8596668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Minimumprijzen beschermen de producent.</a:t>
            </a:r>
          </a:p>
          <a:p>
            <a:r>
              <a:rPr lang="nl-NL" sz="2500" dirty="0" smtClean="0"/>
              <a:t>Zorgen wel voor aanbodoverschotten of invoering van quotums.</a:t>
            </a:r>
          </a:p>
          <a:p>
            <a:r>
              <a:rPr lang="nl-NL" sz="2500" dirty="0" smtClean="0"/>
              <a:t>Het opkopen van het aanbodoverschot kost de overheid een hoop geld (en daarmee de belastingbetaler).</a:t>
            </a:r>
          </a:p>
          <a:p>
            <a:r>
              <a:rPr lang="nl-NL" sz="2500" dirty="0" smtClean="0"/>
              <a:t>Andere manieren om de markt te beïnvloeden zijn heffingen en subsidies.</a:t>
            </a:r>
          </a:p>
          <a:p>
            <a:r>
              <a:rPr lang="nl-NL" sz="2500" dirty="0" smtClean="0"/>
              <a:t>Op de arbeidsmarkt wordt de werknemer beschermt door een minimumloon, hierdoor kan er wel werkloosheid ontstaan.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3674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lessen</a:t>
            </a:r>
          </a:p>
          <a:p>
            <a:r>
              <a:rPr lang="nl-NL" sz="2500" dirty="0" smtClean="0"/>
              <a:t>Hoofdstuk 4 markt en overheid opgave:4.11 t/m 4.14</a:t>
            </a:r>
          </a:p>
          <a:p>
            <a:r>
              <a:rPr lang="nl-NL" sz="2500" dirty="0" smtClean="0"/>
              <a:t>De markt levert niet altijd de juiste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00541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</a:t>
            </a:r>
          </a:p>
          <a:p>
            <a:r>
              <a:rPr lang="nl-NL" sz="2500" dirty="0" smtClean="0"/>
              <a:t>Hoofdstuk 4 markt en overheid opgave:4.6 t/m 4.10 </a:t>
            </a:r>
          </a:p>
          <a:p>
            <a:r>
              <a:rPr lang="nl-NL" sz="2500" dirty="0" smtClean="0"/>
              <a:t>De markt levert niet altijd de juiste prijs.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986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758" y="216568"/>
            <a:ext cx="8985244" cy="1713832"/>
          </a:xfrm>
        </p:spPr>
        <p:txBody>
          <a:bodyPr/>
          <a:lstStyle/>
          <a:p>
            <a:r>
              <a:rPr lang="nl-NL" dirty="0" smtClean="0"/>
              <a:t>Terugblik: 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9014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en rekenkundig het overschot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389" y="1708485"/>
            <a:ext cx="8744613" cy="4332878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figuur 4.1 zien we dat er een tekort/overschot ontstaat</a:t>
            </a:r>
          </a:p>
          <a:p>
            <a:r>
              <a:rPr lang="nl-NL" sz="2500" dirty="0" smtClean="0"/>
              <a:t>Aanbodtekort/vraagoverschot.</a:t>
            </a:r>
          </a:p>
          <a:p>
            <a:r>
              <a:rPr lang="nl-NL" sz="2500" dirty="0" smtClean="0"/>
              <a:t>Berekenen door de maximumprijs in te vullen in vraag en aanbodfuncties.</a:t>
            </a:r>
          </a:p>
          <a:p>
            <a:r>
              <a:rPr lang="nl-NL" sz="2500" dirty="0" smtClean="0"/>
              <a:t>Het verschil tussen de gevraagde en aangeboden hoeveelheid is het aanbodtekort/vraagoverschot).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651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577137" cy="1930400"/>
          </a:xfrm>
        </p:spPr>
        <p:txBody>
          <a:bodyPr/>
          <a:lstStyle/>
          <a:p>
            <a:r>
              <a:rPr lang="nl-NL" dirty="0" smtClean="0"/>
              <a:t>Soms vind de overheid de prijs die ontstaat te laag.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998621"/>
            <a:ext cx="9253504" cy="5666873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overheid vind dat de producent geen redelijk inkomen kan verdienen, maar vind de productie van het goed dusdanig belangrijk dat hij het inkomen van de product wilt beschermen (bijvoorbeeld voedsel).</a:t>
            </a:r>
          </a:p>
          <a:p>
            <a:r>
              <a:rPr lang="nl-NL" sz="2500" dirty="0" smtClean="0"/>
              <a:t>De overheid vind het product dusdanig belangrijk, dat het de kwaliteit wilt waarborgen door een prijs aan te bieden waardoor voldoende kwalitatief goede producten worden gemaakt.</a:t>
            </a:r>
          </a:p>
          <a:p>
            <a:r>
              <a:rPr lang="nl-NL" sz="2500" dirty="0" smtClean="0"/>
              <a:t>Oplossing: minimumprijzen.</a:t>
            </a:r>
          </a:p>
          <a:p>
            <a:r>
              <a:rPr lang="nl-NL" sz="2500" dirty="0" smtClean="0"/>
              <a:t>Gevolg: een aanbodsoverschot, vraagtekort, ten slotte aanbieders gaan bij deze verhoogde prijs meer produceren, en door de verhoogde prijs neemt de vraag af.</a:t>
            </a:r>
          </a:p>
          <a:p>
            <a:r>
              <a:rPr lang="nl-NL" sz="2500" dirty="0" smtClean="0"/>
              <a:t>Oplossing van de overheid: of het opkopen van dit aanbodoverschot, of een quotum stellen (de producent mag maximaal aantal producten maken.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5477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Heffingen en subsidies.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Naast minimum een maximum prijzen kan de overheid op andere manieren de markt beïnvloeden.</a:t>
            </a:r>
          </a:p>
          <a:p>
            <a:r>
              <a:rPr lang="nl-NL" sz="2500" dirty="0" smtClean="0"/>
              <a:t>Heffing verlagen het aanbod, tenslotte de aanbieders moet een gedeelte van de ontvangen prijs afstaan aan de overheid.</a:t>
            </a:r>
          </a:p>
          <a:p>
            <a:r>
              <a:rPr lang="nl-NL" sz="2500" dirty="0" smtClean="0"/>
              <a:t>Subsidies verhogen het aanbod, tenslotte naast de prijs van het product ontvangt de producent ook nog een subsidie (vaak wordt deze subsidie in de prijs meegerekend).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7352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Loonvorming.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64105"/>
            <a:ext cx="8596668" cy="4477257"/>
          </a:xfrm>
        </p:spPr>
        <p:txBody>
          <a:bodyPr>
            <a:noAutofit/>
          </a:bodyPr>
          <a:lstStyle/>
          <a:p>
            <a:r>
              <a:rPr lang="nl-NL" sz="2500" dirty="0" smtClean="0"/>
              <a:t>Hoeveel je gaat verdienen wordt als je gaat werken wordt voor een groot gedeelte bepaald door vraag en aanbod.</a:t>
            </a:r>
          </a:p>
          <a:p>
            <a:r>
              <a:rPr lang="nl-NL" sz="2500" dirty="0" smtClean="0"/>
              <a:t>Laag opgeleid werk is vaak veel meer aanbod dan vraag, dus een lage prijs.</a:t>
            </a:r>
          </a:p>
          <a:p>
            <a:r>
              <a:rPr lang="nl-NL" sz="2500" dirty="0" smtClean="0"/>
              <a:t>Hoog opgeleid werk is vaak meer vraag dan aanbod, dus een hogere prijs.</a:t>
            </a:r>
          </a:p>
          <a:p>
            <a:r>
              <a:rPr lang="nl-NL" sz="2500" dirty="0" smtClean="0"/>
              <a:t>Om de werknemer te beschermen is er vaak sprake van een minimumloon, dit is het bedrag wat je minimaal verdiend zodra je gaat werken. (vergelijkbaar met een minimumprijs)</a:t>
            </a:r>
          </a:p>
          <a:p>
            <a:r>
              <a:rPr lang="nl-NL" sz="2500" dirty="0" smtClean="0"/>
              <a:t>Hierdoor ontstaat mogelijk wel werkloosheid.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314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4.11 (goede controle opgave of je de arbeidsmarkt beheerst).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5 minuten zonder overleg.</a:t>
            </a:r>
          </a:p>
          <a:p>
            <a:r>
              <a:rPr lang="nl-NL" sz="2500" dirty="0" smtClean="0"/>
              <a:t>Eerder klaar, zelfstandig aan de slag met opgave 4.12 t/m 4.14 lees hiervoor het hoofdstuk de cao.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3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302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138"/>
          <a:stretch/>
        </p:blipFill>
        <p:spPr>
          <a:xfrm>
            <a:off x="0" y="0"/>
            <a:ext cx="8145379" cy="2646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2452"/>
          <a:stretch/>
        </p:blipFill>
        <p:spPr>
          <a:xfrm>
            <a:off x="0" y="0"/>
            <a:ext cx="8145379" cy="5173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39671"/>
          <a:stretch/>
        </p:blipFill>
        <p:spPr>
          <a:xfrm>
            <a:off x="0" y="2719136"/>
            <a:ext cx="8145379" cy="41350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84026"/>
          <a:stretch/>
        </p:blipFill>
        <p:spPr>
          <a:xfrm>
            <a:off x="0" y="0"/>
            <a:ext cx="8145379" cy="10948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80867"/>
          <a:stretch/>
        </p:blipFill>
        <p:spPr>
          <a:xfrm>
            <a:off x="0" y="0"/>
            <a:ext cx="8145379" cy="13114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3845"/>
          <a:stretch/>
        </p:blipFill>
        <p:spPr>
          <a:xfrm>
            <a:off x="0" y="0"/>
            <a:ext cx="8145379" cy="179270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69281"/>
          <a:stretch/>
        </p:blipFill>
        <p:spPr>
          <a:xfrm>
            <a:off x="0" y="0"/>
            <a:ext cx="8145379" cy="21055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65244"/>
          <a:stretch/>
        </p:blipFill>
        <p:spPr>
          <a:xfrm>
            <a:off x="0" y="0"/>
            <a:ext cx="8145379" cy="2382253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45379" cy="685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65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cao. (collectieve arbeidsovereenkomst).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20517"/>
            <a:ext cx="8596668" cy="4320846"/>
          </a:xfrm>
        </p:spPr>
        <p:txBody>
          <a:bodyPr>
            <a:noAutofit/>
          </a:bodyPr>
          <a:lstStyle/>
          <a:p>
            <a:r>
              <a:rPr lang="nl-NL" sz="2500" dirty="0" smtClean="0"/>
              <a:t>Wanneer je gaat werken teken je met je werkgever een arbeidsovereenkomst</a:t>
            </a:r>
          </a:p>
          <a:p>
            <a:r>
              <a:rPr lang="nl-NL" sz="2500" dirty="0" smtClean="0"/>
              <a:t>Primaire arbeidsvoorwaarde: Loon, werktijden.</a:t>
            </a:r>
          </a:p>
          <a:p>
            <a:r>
              <a:rPr lang="nl-NL" sz="2500" dirty="0" smtClean="0"/>
              <a:t>Secundaire arbeidsvoorwaarde: reiskostenvergoeding, vakantie, kinderopvang</a:t>
            </a:r>
          </a:p>
          <a:p>
            <a:r>
              <a:rPr lang="nl-NL" sz="2500" dirty="0" smtClean="0"/>
              <a:t>Individuele arbeidsovereenkomst = tussen jou en je werkgever. </a:t>
            </a:r>
          </a:p>
          <a:p>
            <a:r>
              <a:rPr lang="nl-NL" sz="2500" dirty="0" smtClean="0"/>
              <a:t>Collectieve arbeidsovereenkomst = voor iedereen die werkt in een bepaalde bedrijfstak.</a:t>
            </a:r>
          </a:p>
          <a:p>
            <a:r>
              <a:rPr lang="nl-NL" sz="2500" dirty="0" smtClean="0"/>
              <a:t>Daarin staan de minimale arbeidsvoorwaarde (minimumloon, minimaal aantal dagen vakantie ect).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86852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t="1" r="67927" b="186"/>
          <a:stretch/>
        </p:blipFill>
        <p:spPr>
          <a:xfrm>
            <a:off x="0" y="0"/>
            <a:ext cx="3910263" cy="471637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51349" b="77338"/>
          <a:stretch/>
        </p:blipFill>
        <p:spPr>
          <a:xfrm>
            <a:off x="0" y="0"/>
            <a:ext cx="5931568" cy="107081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r="51151" b="65625"/>
          <a:stretch/>
        </p:blipFill>
        <p:spPr>
          <a:xfrm>
            <a:off x="0" y="0"/>
            <a:ext cx="5955632" cy="162426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51053" b="42963"/>
          <a:stretch/>
        </p:blipFill>
        <p:spPr>
          <a:xfrm>
            <a:off x="0" y="0"/>
            <a:ext cx="5967663" cy="269507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l="395" r="50361" b="29978"/>
          <a:stretch/>
        </p:blipFill>
        <p:spPr>
          <a:xfrm>
            <a:off x="48126" y="0"/>
            <a:ext cx="6003758" cy="330868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r="51053" b="16483"/>
          <a:stretch/>
        </p:blipFill>
        <p:spPr>
          <a:xfrm>
            <a:off x="0" y="0"/>
            <a:ext cx="5967663" cy="3946358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r="51250" b="-68"/>
          <a:stretch/>
        </p:blipFill>
        <p:spPr>
          <a:xfrm>
            <a:off x="0" y="-1"/>
            <a:ext cx="5943600" cy="472841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l="1" r="28848" b="78357"/>
          <a:stretch/>
        </p:blipFill>
        <p:spPr>
          <a:xfrm>
            <a:off x="0" y="1"/>
            <a:ext cx="8674768" cy="102268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r="28454" b="64607"/>
          <a:stretch/>
        </p:blipFill>
        <p:spPr>
          <a:xfrm>
            <a:off x="0" y="0"/>
            <a:ext cx="8722895" cy="167238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r="28651" b="42709"/>
          <a:stretch/>
        </p:blipFill>
        <p:spPr>
          <a:xfrm>
            <a:off x="0" y="0"/>
            <a:ext cx="8698832" cy="2707105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r="28947" b="30996"/>
          <a:stretch/>
        </p:blipFill>
        <p:spPr>
          <a:xfrm>
            <a:off x="0" y="0"/>
            <a:ext cx="8662737" cy="326055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2"/>
          <a:srcRect r="29046" b="18265"/>
          <a:stretch/>
        </p:blipFill>
        <p:spPr>
          <a:xfrm>
            <a:off x="0" y="0"/>
            <a:ext cx="8650705" cy="3862137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2"/>
          <a:srcRect t="-1" r="28355" b="442"/>
          <a:stretch/>
        </p:blipFill>
        <p:spPr>
          <a:xfrm>
            <a:off x="0" y="0"/>
            <a:ext cx="8734926" cy="4704347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 rotWithShape="1">
          <a:blip r:embed="rId2"/>
          <a:srcRect r="12664" b="77593"/>
          <a:stretch/>
        </p:blipFill>
        <p:spPr>
          <a:xfrm>
            <a:off x="0" y="0"/>
            <a:ext cx="10647947" cy="1058779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/>
          <a:srcRect r="13158" b="65625"/>
          <a:stretch/>
        </p:blipFill>
        <p:spPr>
          <a:xfrm>
            <a:off x="0" y="0"/>
            <a:ext cx="10587789" cy="162426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/>
          <a:srcRect r="12862" b="43219"/>
          <a:stretch/>
        </p:blipFill>
        <p:spPr>
          <a:xfrm>
            <a:off x="0" y="0"/>
            <a:ext cx="10623884" cy="2683042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 rotWithShape="1">
          <a:blip r:embed="rId2"/>
          <a:srcRect r="13158" b="30996"/>
          <a:stretch/>
        </p:blipFill>
        <p:spPr>
          <a:xfrm>
            <a:off x="0" y="0"/>
            <a:ext cx="10587789" cy="3260558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2"/>
          <a:srcRect r="11875" b="16737"/>
          <a:stretch/>
        </p:blipFill>
        <p:spPr>
          <a:xfrm>
            <a:off x="0" y="0"/>
            <a:ext cx="10744200" cy="393432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2"/>
          <a:srcRect r="12368" b="-323"/>
          <a:stretch/>
        </p:blipFill>
        <p:spPr>
          <a:xfrm>
            <a:off x="0" y="0"/>
            <a:ext cx="10684042" cy="4740442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/>
          <a:srcRect r="-164" b="78102"/>
          <a:stretch/>
        </p:blipFill>
        <p:spPr>
          <a:xfrm>
            <a:off x="-1" y="0"/>
            <a:ext cx="12212053" cy="1034716"/>
          </a:xfrm>
          <a:prstGeom prst="rect">
            <a:avLst/>
          </a:prstGeom>
        </p:spPr>
      </p:pic>
      <p:pic>
        <p:nvPicPr>
          <p:cNvPr id="28" name="Afbeelding 27"/>
          <p:cNvPicPr>
            <a:picLocks noChangeAspect="1"/>
          </p:cNvPicPr>
          <p:nvPr/>
        </p:nvPicPr>
        <p:blipFill rotWithShape="1">
          <a:blip r:embed="rId2"/>
          <a:srcRect r="230" b="65116"/>
          <a:stretch/>
        </p:blipFill>
        <p:spPr>
          <a:xfrm>
            <a:off x="0" y="0"/>
            <a:ext cx="12163926" cy="1648326"/>
          </a:xfrm>
          <a:prstGeom prst="rect">
            <a:avLst/>
          </a:prstGeom>
        </p:spPr>
      </p:pic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2"/>
          <a:srcRect l="-1" r="428" b="42455"/>
          <a:stretch/>
        </p:blipFill>
        <p:spPr>
          <a:xfrm>
            <a:off x="0" y="0"/>
            <a:ext cx="12139863" cy="2719137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/>
          <a:srcRect l="1" r="32" b="30487"/>
          <a:stretch/>
        </p:blipFill>
        <p:spPr>
          <a:xfrm>
            <a:off x="0" y="0"/>
            <a:ext cx="12187989" cy="3284621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 rotWithShape="1">
          <a:blip r:embed="rId2"/>
          <a:srcRect r="132" b="17755"/>
          <a:stretch/>
        </p:blipFill>
        <p:spPr>
          <a:xfrm>
            <a:off x="0" y="0"/>
            <a:ext cx="12175958" cy="3886200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56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collectieve arbeidsovereenkomst.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500" dirty="0" smtClean="0"/>
              <a:t>Voor iedereen die dus werkt in een bepaalde bedrijfstak gelden deze arbeidsvoorwaarden.</a:t>
            </a:r>
          </a:p>
          <a:p>
            <a:pPr marL="0" indent="0">
              <a:buNone/>
            </a:pPr>
            <a:r>
              <a:rPr lang="nl-NL" sz="2500" dirty="0" smtClean="0"/>
              <a:t>Hoe komen de voorwaarden tot stand?</a:t>
            </a:r>
          </a:p>
          <a:p>
            <a:pPr marL="0" indent="0">
              <a:buNone/>
            </a:pPr>
            <a:r>
              <a:rPr lang="nl-NL" sz="2500" dirty="0" smtClean="0"/>
              <a:t>De werkgevers en werknemersvakbonden overleggen met elkaar.</a:t>
            </a:r>
          </a:p>
          <a:p>
            <a:pPr marL="0" indent="0">
              <a:buNone/>
            </a:pPr>
            <a:r>
              <a:rPr lang="nl-NL" sz="2500" dirty="0" smtClean="0"/>
              <a:t>Je kan als werknemer je aansluiten bij een vakbond, hoe meer mensen zich aansluiten bij een vakbond, hoe sterker de onderhandelingspositie van de vakbond is. </a:t>
            </a:r>
          </a:p>
          <a:p>
            <a:pPr marL="0" indent="0">
              <a:buNone/>
            </a:pPr>
            <a:r>
              <a:rPr lang="nl-NL" sz="2500" dirty="0" smtClean="0"/>
              <a:t>Het percentage van het aantal werknemers in een bedrijfstak die lid is van een vakbond noemen we de organisatiegraad.</a:t>
            </a:r>
          </a:p>
        </p:txBody>
      </p:sp>
    </p:spTree>
    <p:extLst>
      <p:ext uri="{BB962C8B-B14F-4D97-AF65-F5344CB8AC3E}">
        <p14:creationId xmlns:p14="http://schemas.microsoft.com/office/powerpoint/2010/main" val="199793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4.12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4 minuten de tijd</a:t>
            </a:r>
          </a:p>
          <a:p>
            <a:r>
              <a:rPr lang="nl-NL" sz="2500" dirty="0" smtClean="0"/>
              <a:t>De eerste 2 minuten zonder overleg.</a:t>
            </a:r>
          </a:p>
          <a:p>
            <a:r>
              <a:rPr lang="nl-NL" sz="2500" dirty="0" smtClean="0"/>
              <a:t>Eerder klaar, zelfstandig aan de slag met opgave 4.12 t/m 4.14 lees hiervoor het hoofdstuk de cao.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191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122"/>
          <a:stretch/>
        </p:blipFill>
        <p:spPr>
          <a:xfrm>
            <a:off x="0" y="0"/>
            <a:ext cx="12192000" cy="3609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42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9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108284"/>
            <a:ext cx="8596668" cy="1822116"/>
          </a:xfrm>
        </p:spPr>
        <p:txBody>
          <a:bodyPr/>
          <a:lstStyle/>
          <a:p>
            <a:r>
              <a:rPr lang="nl-NL" dirty="0" smtClean="0"/>
              <a:t>De onderhandelingen.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818147"/>
            <a:ext cx="8596668" cy="5835316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onderhandelingen gaat soms hard tegen hard.</a:t>
            </a:r>
          </a:p>
          <a:p>
            <a:r>
              <a:rPr lang="nl-NL" sz="2500" dirty="0" smtClean="0"/>
              <a:t>Werknemersvakbonden willen vaak meer loon.</a:t>
            </a:r>
          </a:p>
          <a:p>
            <a:r>
              <a:rPr lang="nl-NL" sz="2500" dirty="0" smtClean="0"/>
              <a:t>Werkgeversbonden willen dit niet, ter bescherming van hun winst.</a:t>
            </a:r>
          </a:p>
          <a:p>
            <a:r>
              <a:rPr lang="nl-NL" sz="2500" dirty="0" smtClean="0"/>
              <a:t>Werknemersvakbonden roepen soms hun leden op om te gaan staken om werkgeversvakbonden te overtuigen hun eisen te accepteren.</a:t>
            </a:r>
          </a:p>
          <a:p>
            <a:r>
              <a:rPr lang="nl-NL" sz="2500" dirty="0" smtClean="0"/>
              <a:t>Wanneer de leden ervoor kiezen om te gaan staken is er sprake van </a:t>
            </a:r>
            <a:r>
              <a:rPr lang="nl-NL" sz="2500" b="1" dirty="0" smtClean="0"/>
              <a:t>zelfbinding</a:t>
            </a:r>
            <a:r>
              <a:rPr lang="nl-NL" sz="2500" dirty="0" smtClean="0"/>
              <a:t>: vrijwillig jezelf binden aan een bepaalde keuze om de keuze van de ander te beïnvloeden.</a:t>
            </a:r>
          </a:p>
          <a:p>
            <a:r>
              <a:rPr lang="nl-NL" sz="2500" dirty="0" smtClean="0"/>
              <a:t>Waar zien we dit super veel?</a:t>
            </a:r>
          </a:p>
          <a:p>
            <a:r>
              <a:rPr lang="nl-NL" sz="2500" dirty="0" smtClean="0"/>
              <a:t>Relaties.</a:t>
            </a:r>
          </a:p>
          <a:p>
            <a:r>
              <a:rPr lang="nl-NL" sz="2500" dirty="0" smtClean="0"/>
              <a:t>Als je iets anders wilt dan patat eten kook je het maar lekker zelf.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7738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4.13 en 4.14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minuten de tijd</a:t>
            </a:r>
          </a:p>
          <a:p>
            <a:r>
              <a:rPr lang="nl-NL" sz="2500" dirty="0" smtClean="0"/>
              <a:t>De eerste 4 minuten zonder overleg.</a:t>
            </a:r>
          </a:p>
          <a:p>
            <a:r>
              <a:rPr lang="nl-NL" sz="2500" dirty="0" smtClean="0"/>
              <a:t>Eerder klaar, lees paragraaf 4.4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3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3" name="Ovaal 12"/>
          <p:cNvSpPr/>
          <p:nvPr/>
        </p:nvSpPr>
        <p:spPr>
          <a:xfrm>
            <a:off x="5764847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4" name="Ovaal 13"/>
          <p:cNvSpPr/>
          <p:nvPr/>
        </p:nvSpPr>
        <p:spPr>
          <a:xfrm>
            <a:off x="5762501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1839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8" grpId="0" animBg="1"/>
      <p:bldP spid="13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473"/>
          <a:stretch/>
        </p:blipFill>
        <p:spPr>
          <a:xfrm>
            <a:off x="0" y="0"/>
            <a:ext cx="10106526" cy="7098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8768"/>
          <a:stretch/>
        </p:blipFill>
        <p:spPr>
          <a:xfrm>
            <a:off x="0" y="0"/>
            <a:ext cx="10106526" cy="143175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669"/>
          <a:stretch/>
        </p:blipFill>
        <p:spPr>
          <a:xfrm>
            <a:off x="0" y="0"/>
            <a:ext cx="10106526" cy="20453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4673"/>
          <a:stretch/>
        </p:blipFill>
        <p:spPr>
          <a:xfrm>
            <a:off x="0" y="0"/>
            <a:ext cx="10106526" cy="23822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395"/>
          <a:stretch/>
        </p:blipFill>
        <p:spPr>
          <a:xfrm>
            <a:off x="0" y="0"/>
            <a:ext cx="10106526" cy="300789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7919"/>
          <a:stretch/>
        </p:blipFill>
        <p:spPr>
          <a:xfrm>
            <a:off x="0" y="0"/>
            <a:ext cx="10106526" cy="486075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6857"/>
          <a:stretch/>
        </p:blipFill>
        <p:spPr>
          <a:xfrm>
            <a:off x="0" y="0"/>
            <a:ext cx="10106526" cy="560671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106526" cy="6743404"/>
          </a:xfrm>
          <a:prstGeom prst="rect">
            <a:avLst/>
          </a:prstGeom>
        </p:spPr>
      </p:pic>
      <p:sp>
        <p:nvSpPr>
          <p:cNvPr id="12" name="Tekstvak 11"/>
          <p:cNvSpPr txBox="1"/>
          <p:nvPr/>
        </p:nvSpPr>
        <p:spPr>
          <a:xfrm>
            <a:off x="3862137" y="2497474"/>
            <a:ext cx="377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 smtClean="0"/>
              <a:t>1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83947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Samengevat: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31759"/>
            <a:ext cx="8596668" cy="46096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500" dirty="0" smtClean="0"/>
              <a:t>Tussen een werkgever en werknemer is een individuele arbeidsovereenkomst afgesloten, hierin staan de afspraken over loon/werktijden/vakantie ect.</a:t>
            </a:r>
          </a:p>
          <a:p>
            <a:pPr marL="0" indent="0">
              <a:buNone/>
            </a:pPr>
            <a:r>
              <a:rPr lang="nl-NL" sz="2500" dirty="0" smtClean="0"/>
              <a:t>Soms gelden hier minimale afspraken over die zijn dan samengesteld in een collectieve arbeidsovereenkomst. </a:t>
            </a:r>
          </a:p>
          <a:p>
            <a:pPr marL="0" indent="0">
              <a:buNone/>
            </a:pPr>
            <a:r>
              <a:rPr lang="nl-NL" sz="2500" dirty="0" smtClean="0"/>
              <a:t>Wanneer de collectieve arbeidsovereenkomst algemeen bindend is verklaard gelden deze voor een volledige bedrijfstak.</a:t>
            </a:r>
          </a:p>
          <a:p>
            <a:pPr marL="0" indent="0">
              <a:buNone/>
            </a:pPr>
            <a:r>
              <a:rPr lang="nl-NL" sz="2500" dirty="0" smtClean="0"/>
              <a:t>Bij de onderhandelingen gaat het er soms hard aan toe, zelfbinding is een manier om de keuze van de ander te </a:t>
            </a:r>
            <a:r>
              <a:rPr lang="nl-NL" sz="2500" dirty="0" err="1" smtClean="0"/>
              <a:t>beinvloeden</a:t>
            </a:r>
            <a:r>
              <a:rPr lang="nl-NL" sz="2500" dirty="0" smtClean="0"/>
              <a:t>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39132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8532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758" y="216568"/>
            <a:ext cx="8985244" cy="1713832"/>
          </a:xfrm>
        </p:spPr>
        <p:txBody>
          <a:bodyPr/>
          <a:lstStyle/>
          <a:p>
            <a:r>
              <a:rPr lang="nl-NL" dirty="0" smtClean="0"/>
              <a:t>Terugblik: Marktfalen gezien vanuit de overheid: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758" y="1467853"/>
            <a:ext cx="8985244" cy="4573509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De overheid is niet tevreden met de prijs/het product wat tot stand komt op de markt.</a:t>
            </a:r>
          </a:p>
          <a:p>
            <a:r>
              <a:rPr lang="nl-NL" sz="2500" dirty="0" smtClean="0"/>
              <a:t>de overheid vind het product te duur waardoor niet iedereen van het product gebruik kan maken.</a:t>
            </a:r>
          </a:p>
          <a:p>
            <a:r>
              <a:rPr lang="nl-NL" sz="2500" dirty="0" smtClean="0"/>
              <a:t>Of de overheid vind dat er te weinig concurrentie is waardoor de bedrijven te hoge winsten maken ten koste van de consument die te weinig keus heeft.</a:t>
            </a:r>
          </a:p>
          <a:p>
            <a:r>
              <a:rPr lang="nl-NL" sz="2500" dirty="0" smtClean="0"/>
              <a:t>Oplossing: maximumprijzen.</a:t>
            </a:r>
          </a:p>
          <a:p>
            <a:r>
              <a:rPr lang="nl-NL" sz="2500" dirty="0" smtClean="0"/>
              <a:t>Gevolg van deze maximumprijzen voor de markt.</a:t>
            </a:r>
          </a:p>
          <a:p>
            <a:r>
              <a:rPr lang="nl-NL" sz="2500" dirty="0" smtClean="0"/>
              <a:t>Er ontstaat een vraagoverschot, voor de gestelde maximumprijs is er meer vraag naar een product dan aanbod van het product.</a:t>
            </a:r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4170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Grafisch en rekenkundig het overschot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389" y="1708485"/>
            <a:ext cx="8744613" cy="4332878"/>
          </a:xfrm>
        </p:spPr>
        <p:txBody>
          <a:bodyPr>
            <a:noAutofit/>
          </a:bodyPr>
          <a:lstStyle/>
          <a:p>
            <a:r>
              <a:rPr lang="nl-NL" sz="2500" dirty="0" smtClean="0"/>
              <a:t>In figuur 4.1 zien we dat er een tekort/overschot ontstaat</a:t>
            </a:r>
          </a:p>
          <a:p>
            <a:r>
              <a:rPr lang="nl-NL" sz="2500" dirty="0" smtClean="0"/>
              <a:t>Aanbodtekort/vraagoverschot.</a:t>
            </a:r>
          </a:p>
          <a:p>
            <a:r>
              <a:rPr lang="nl-NL" sz="2500" dirty="0" smtClean="0"/>
              <a:t>Berekenen door de maximumprijs in te vullen in vraag en aanbodfuncties.</a:t>
            </a:r>
          </a:p>
          <a:p>
            <a:r>
              <a:rPr lang="nl-NL" sz="2500" dirty="0" smtClean="0"/>
              <a:t>Het verschil tussen de gevraagde en aangeboden hoeveelheid is het aanbodtekort/vraagoverschot).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0176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221" y="0"/>
            <a:ext cx="9189781" cy="1930400"/>
          </a:xfrm>
        </p:spPr>
        <p:txBody>
          <a:bodyPr/>
          <a:lstStyle/>
          <a:p>
            <a:r>
              <a:rPr lang="nl-NL" dirty="0" smtClean="0"/>
              <a:t>Soms vind de overheid de prijs die ontstaat te laag.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221" y="1106905"/>
            <a:ext cx="9253504" cy="5558589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De overheid vind dat de producent geen redelijk inkomen kan verdienen, maar vind de productie van het goed dusdanig belangrijk dat hij het inkomen van de product wilt beschermen (bijvoorbeeld voedsel).</a:t>
            </a:r>
          </a:p>
          <a:p>
            <a:r>
              <a:rPr lang="nl-NL" sz="2500" dirty="0" smtClean="0"/>
              <a:t>De overheid vind het product dusdanig belangrijk, dat het de kwaliteit wilt waarborgen door een prijs aan te bieden waardoor voldoende kwalitatief goede producten worden gemaakt.</a:t>
            </a:r>
          </a:p>
          <a:p>
            <a:r>
              <a:rPr lang="nl-NL" sz="2500" dirty="0" smtClean="0"/>
              <a:t>Oplossing: minimumprijzen.</a:t>
            </a:r>
          </a:p>
          <a:p>
            <a:r>
              <a:rPr lang="nl-NL" sz="2500" dirty="0" smtClean="0"/>
              <a:t>Gevolg: een aanbodsoverschot, vraagtekort, ten slotte aanbieders gaan bij deze verhoogde prijs meer produceren, en door de verhoogde prijs neemt de vraag af.</a:t>
            </a:r>
          </a:p>
          <a:p>
            <a:r>
              <a:rPr lang="nl-NL" sz="2500" dirty="0" smtClean="0"/>
              <a:t>Oplossing van de overheid: of het opkopen van dit aanbodoverschot, of een quotum stellen (de producent mag maximaal aantal producten maken.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79389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Lees minimumprijzen en maak opgave 4.6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</a:t>
            </a:r>
          </a:p>
          <a:p>
            <a:r>
              <a:rPr lang="nl-NL" sz="2500" dirty="0" smtClean="0"/>
              <a:t>De eerste 6 minuten zonder overleg.</a:t>
            </a:r>
          </a:p>
          <a:p>
            <a:r>
              <a:rPr lang="nl-NL" sz="2500" dirty="0" smtClean="0"/>
              <a:t>Eerder klaar, lees heffingen en subsidies en maak opgave 4.7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4" name="Ovaal 1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5" name="Ovaal 14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6" name="Ovaal 15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7" name="Ovaal 16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8" name="Ovaal 17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Ovaal 19"/>
          <p:cNvSpPr/>
          <p:nvPr/>
        </p:nvSpPr>
        <p:spPr>
          <a:xfrm>
            <a:off x="5767194" y="195922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373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3896"/>
          <a:stretch/>
        </p:blipFill>
        <p:spPr>
          <a:xfrm>
            <a:off x="0" y="0"/>
            <a:ext cx="11478126" cy="110690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1993"/>
          <a:stretch/>
        </p:blipFill>
        <p:spPr>
          <a:xfrm>
            <a:off x="0" y="0"/>
            <a:ext cx="11478126" cy="192505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765"/>
          <a:stretch/>
        </p:blipFill>
        <p:spPr>
          <a:xfrm>
            <a:off x="0" y="-1"/>
            <a:ext cx="11478126" cy="29718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6437"/>
          <a:stretch/>
        </p:blipFill>
        <p:spPr>
          <a:xfrm>
            <a:off x="0" y="0"/>
            <a:ext cx="11478126" cy="368166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5410"/>
          <a:stretch/>
        </p:blipFill>
        <p:spPr>
          <a:xfrm>
            <a:off x="0" y="0"/>
            <a:ext cx="11478126" cy="443965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19831"/>
          <a:stretch/>
        </p:blipFill>
        <p:spPr>
          <a:xfrm>
            <a:off x="0" y="0"/>
            <a:ext cx="11478126" cy="551046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4054"/>
          <a:stretch/>
        </p:blipFill>
        <p:spPr>
          <a:xfrm>
            <a:off x="0" y="0"/>
            <a:ext cx="11478126" cy="590750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63"/>
            <a:ext cx="11478126" cy="687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0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1748</Words>
  <Application>Microsoft Office PowerPoint</Application>
  <PresentationFormat>Breedbeeld</PresentationFormat>
  <Paragraphs>188</Paragraphs>
  <Slides>36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40" baseType="lpstr">
      <vt:lpstr>Arial</vt:lpstr>
      <vt:lpstr>Trebuchet MS</vt:lpstr>
      <vt:lpstr>Wingdings 3</vt:lpstr>
      <vt:lpstr>Facet</vt:lpstr>
      <vt:lpstr>Welkom Havo 4.</vt:lpstr>
      <vt:lpstr>Agenda:</vt:lpstr>
      <vt:lpstr>PowerPoint-presentatie</vt:lpstr>
      <vt:lpstr>Marktfalen gezien vanuit de overheid:</vt:lpstr>
      <vt:lpstr>Terugblik: Marktfalen gezien vanuit de overheid:</vt:lpstr>
      <vt:lpstr>Grafisch en rekenkundig het overschot berekenen.</vt:lpstr>
      <vt:lpstr>Soms vind de overheid de prijs die ontstaat te laag. </vt:lpstr>
      <vt:lpstr>Lees minimumprijzen en maak opgave 4.6</vt:lpstr>
      <vt:lpstr>PowerPoint-presentatie</vt:lpstr>
      <vt:lpstr>PowerPoint-presentatie</vt:lpstr>
      <vt:lpstr>Heffingen en subsidies.</vt:lpstr>
      <vt:lpstr>Lees heffingen en subsidies en maak opgave 4.7</vt:lpstr>
      <vt:lpstr>PowerPoint-presentatie</vt:lpstr>
      <vt:lpstr>PowerPoint-presentatie</vt:lpstr>
      <vt:lpstr>Loonvorming.</vt:lpstr>
      <vt:lpstr>Lees minimumloon en maak opgaves 4.8 t/m 4.10</vt:lpstr>
      <vt:lpstr>PowerPoint-presentatie</vt:lpstr>
      <vt:lpstr>Terugblik:</vt:lpstr>
      <vt:lpstr>Agenda:</vt:lpstr>
      <vt:lpstr>PowerPoint-presentatie</vt:lpstr>
      <vt:lpstr>Marktfalen gezien vanuit de overheid:</vt:lpstr>
      <vt:lpstr>Terugblik: Marktfalen gezien vanuit de overheid:</vt:lpstr>
      <vt:lpstr>Grafisch en rekenkundig het overschot berekenen.</vt:lpstr>
      <vt:lpstr>Soms vind de overheid de prijs die ontstaat te laag. </vt:lpstr>
      <vt:lpstr>Heffingen en subsidies.</vt:lpstr>
      <vt:lpstr>Loonvorming.</vt:lpstr>
      <vt:lpstr>Maak opgave 4.11 (goede controle opgave of je de arbeidsmarkt beheerst).</vt:lpstr>
      <vt:lpstr>PowerPoint-presentatie</vt:lpstr>
      <vt:lpstr>De cao. (collectieve arbeidsovereenkomst).</vt:lpstr>
      <vt:lpstr>De collectieve arbeidsovereenkomst.</vt:lpstr>
      <vt:lpstr>Maak opgave 4.12 </vt:lpstr>
      <vt:lpstr>PowerPoint-presentatie</vt:lpstr>
      <vt:lpstr>De onderhandelingen.</vt:lpstr>
      <vt:lpstr>Maak opgave 4.13 en 4.14 </vt:lpstr>
      <vt:lpstr>PowerPoint-presentatie</vt:lpstr>
      <vt:lpstr>Samengevat: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34</cp:revision>
  <dcterms:created xsi:type="dcterms:W3CDTF">2017-08-27T09:00:36Z</dcterms:created>
  <dcterms:modified xsi:type="dcterms:W3CDTF">2018-06-05T07:40:42Z</dcterms:modified>
</cp:coreProperties>
</file>